
<file path=[Content_Types].xml><?xml version="1.0" encoding="utf-8"?>
<Types xmlns="http://schemas.openxmlformats.org/package/2006/content-types">
  <Default Extension="jpeg" ContentType="image/jpeg"/>
  <Default Extension="jpg" ContentType="image/jpg"/>
  <Default Extension="mp4" ContentType="video/mp4"/>
  <Default Extension="org&amp;utm_campaign=index&amp;utm_content=origina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4" r:id="rId3"/>
    <p:sldId id="263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92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226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0528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D82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EPFL · Integrated Neurotechnologies Laboratory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0378440" y="6510528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D829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Amitabh Yadav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8298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8298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5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3.png"/><Relationship Id="rId5" Type="http://schemas.microsoft.com/office/2007/relationships/media" Target="../media/media3.mp4"/><Relationship Id="rId10" Type="http://schemas.openxmlformats.org/officeDocument/2006/relationships/image" Target="../media/image2.png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org&amp;utm_campaign=index&amp;utm_content=origi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BD51370-9113-E988-8E35-85CEE14EC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1903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621792" y="1248156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UNDERSTANDING</a:t>
            </a:r>
            <a:endParaRPr lang="en-US" sz="3900" dirty="0"/>
          </a:p>
          <a:p>
            <a:pPr marL="0" indent="0" algn="l">
              <a:buNone/>
            </a:pPr>
            <a:r>
              <a:rPr lang="en-US" sz="39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BRAIN</a:t>
            </a:r>
            <a:endParaRPr lang="en-US" sz="390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2267712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2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2907792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91A7B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recording electrical activity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91A7B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 understanding brain networks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13232" y="5559552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91A7B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BIOELECTRICITY  →  SIGNALS  →  NETWORKS  →  INTELLIGENCE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8298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10">
            <a:extLst>
              <a:ext uri="{FF2B5EF4-FFF2-40B4-BE49-F238E27FC236}">
                <a16:creationId xmlns:a16="http://schemas.microsoft.com/office/drawing/2014/main" id="{D47D8A70-6CE9-3ACC-9A71-21712096DD45}"/>
              </a:ext>
            </a:extLst>
          </p:cNvPr>
          <p:cNvSpPr txBox="1"/>
          <p:nvPr/>
        </p:nvSpPr>
        <p:spPr>
          <a:xfrm>
            <a:off x="7151680" y="461772"/>
            <a:ext cx="5166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39D0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 →  Decode  →  Act</a:t>
            </a:r>
            <a:endParaRPr lang="en-US" sz="2300" dirty="0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71EC6EB6-F1D4-CC8A-91C7-51345834104B}"/>
              </a:ext>
            </a:extLst>
          </p:cNvPr>
          <p:cNvSpPr/>
          <p:nvPr/>
        </p:nvSpPr>
        <p:spPr>
          <a:xfrm>
            <a:off x="1981571" y="3468695"/>
            <a:ext cx="2194801" cy="3262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20000" tIns="60000" rIns="120000" bIns="60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333" i="1" spc="-1" dirty="0">
                <a:solidFill>
                  <a:schemeClr val="bg1"/>
                </a:solidFill>
                <a:latin typeface="Arial"/>
                <a:ea typeface="DejaVu Sans"/>
              </a:rPr>
              <a:t>T. </a:t>
            </a:r>
            <a:r>
              <a:rPr lang="en-US" sz="1333" i="1" spc="-1" dirty="0" err="1">
                <a:solidFill>
                  <a:schemeClr val="bg1"/>
                </a:solidFill>
                <a:latin typeface="Arial"/>
                <a:ea typeface="DejaVu Sans"/>
              </a:rPr>
              <a:t>Aflalo</a:t>
            </a:r>
            <a:r>
              <a:rPr lang="en-US" sz="1333" i="1" spc="-1" dirty="0">
                <a:solidFill>
                  <a:schemeClr val="bg1"/>
                </a:solidFill>
                <a:latin typeface="Arial"/>
                <a:ea typeface="DejaVu Sans"/>
              </a:rPr>
              <a:t> et al., Science‘15</a:t>
            </a:r>
            <a:endParaRPr lang="en-US" sz="1333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ADA28993-CF92-B28A-E609-D63501FA230C}"/>
              </a:ext>
            </a:extLst>
          </p:cNvPr>
          <p:cNvSpPr/>
          <p:nvPr/>
        </p:nvSpPr>
        <p:spPr>
          <a:xfrm>
            <a:off x="2061962" y="6248010"/>
            <a:ext cx="2016997" cy="3262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20000" tIns="60000" rIns="120000" bIns="60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333" i="1" spc="-1" dirty="0" err="1">
                <a:solidFill>
                  <a:schemeClr val="bg1"/>
                </a:solidFill>
                <a:latin typeface="Arial"/>
                <a:ea typeface="DejaVu Sans"/>
              </a:rPr>
              <a:t>Lorach</a:t>
            </a:r>
            <a:r>
              <a:rPr lang="fr-FR" sz="1333" i="1" spc="-1" dirty="0">
                <a:solidFill>
                  <a:schemeClr val="bg1"/>
                </a:solidFill>
                <a:latin typeface="Arial"/>
                <a:ea typeface="DejaVu Sans"/>
              </a:rPr>
              <a:t> et al., Nature’23</a:t>
            </a:r>
            <a:endParaRPr lang="en-US" sz="1333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4B90CDCA-CD15-5884-4867-9E111A8F1A96}"/>
              </a:ext>
            </a:extLst>
          </p:cNvPr>
          <p:cNvSpPr/>
          <p:nvPr/>
        </p:nvSpPr>
        <p:spPr>
          <a:xfrm>
            <a:off x="7627664" y="3468695"/>
            <a:ext cx="2359655" cy="3262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20000" tIns="60000" rIns="120000" bIns="60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1333" i="1" spc="-1" dirty="0">
                <a:solidFill>
                  <a:schemeClr val="bg1"/>
                </a:solidFill>
                <a:latin typeface="Arial"/>
                <a:ea typeface="DejaVu Sans"/>
              </a:rPr>
              <a:t>F. R. Willett et al., Nature‘21</a:t>
            </a:r>
            <a:endParaRPr lang="en-US" sz="1333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8E6E2E3D-6091-6EC8-C2A1-4652BCA78A44}"/>
              </a:ext>
            </a:extLst>
          </p:cNvPr>
          <p:cNvSpPr/>
          <p:nvPr/>
        </p:nvSpPr>
        <p:spPr>
          <a:xfrm>
            <a:off x="7745361" y="6256539"/>
            <a:ext cx="2113049" cy="3262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120000" tIns="60000" rIns="120000" bIns="60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333" i="1" spc="-1" dirty="0">
                <a:solidFill>
                  <a:schemeClr val="bg1"/>
                </a:solidFill>
                <a:latin typeface="Arial"/>
                <a:ea typeface="DejaVu Sans"/>
              </a:rPr>
              <a:t>Metzger et al., </a:t>
            </a:r>
            <a:r>
              <a:rPr lang="en-US" sz="1333" i="1" spc="-1" dirty="0">
                <a:solidFill>
                  <a:schemeClr val="bg1"/>
                </a:solidFill>
                <a:latin typeface="Arial"/>
                <a:ea typeface="DejaVu Sans"/>
              </a:rPr>
              <a:t>Nature’23</a:t>
            </a:r>
            <a:endParaRPr lang="en-US" sz="1333" spc="-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15" name="2015, Science News, Aflalo et al, Controlling a robotic arm with the brain - CUT - cut">
            <a:hlinkClick r:id="" action="ppaction://media"/>
            <a:hlinkHover r:id="" action="ppaction://ole?verb=0"/>
            <a:extLst>
              <a:ext uri="{FF2B5EF4-FFF2-40B4-BE49-F238E27FC236}">
                <a16:creationId xmlns:a16="http://schemas.microsoft.com/office/drawing/2014/main" id="{FC2F8621-78FF-124F-9D52-2B30D9C1AE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6491" y="1235935"/>
            <a:ext cx="3898784" cy="2193065"/>
          </a:xfrm>
          <a:prstGeom prst="rect">
            <a:avLst/>
          </a:prstGeom>
        </p:spPr>
      </p:pic>
      <p:pic>
        <p:nvPicPr>
          <p:cNvPr id="16" name="2021 Nature, Willet et al, High-performance brain-to-text communication via handwriting - cut">
            <a:hlinkClick r:id="" action="ppaction://media"/>
            <a:hlinkHover r:id="" action="ppaction://ole?verb=0"/>
            <a:extLst>
              <a:ext uri="{FF2B5EF4-FFF2-40B4-BE49-F238E27FC236}">
                <a16:creationId xmlns:a16="http://schemas.microsoft.com/office/drawing/2014/main" id="{732CAA75-9B45-0C06-33AC-DAA768BE4D6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653049" y="1235935"/>
            <a:ext cx="3898784" cy="2193065"/>
          </a:xfrm>
          <a:prstGeom prst="rect">
            <a:avLst/>
          </a:prstGeom>
        </p:spPr>
      </p:pic>
      <p:pic>
        <p:nvPicPr>
          <p:cNvPr id="17" name="2023 Nature, Metzger et al, A high-performance neuroprosthesis for speech decoding and avatar control - SupplementaryVideo1 - cut">
            <a:hlinkClick r:id="" action="ppaction://media"/>
            <a:hlinkHover r:id="" action="ppaction://ole?verb=0"/>
            <a:extLst>
              <a:ext uri="{FF2B5EF4-FFF2-40B4-BE49-F238E27FC236}">
                <a16:creationId xmlns:a16="http://schemas.microsoft.com/office/drawing/2014/main" id="{59D66F7C-17CD-6A3F-61F4-D2410F547949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53051" y="3962964"/>
            <a:ext cx="3898783" cy="2285047"/>
          </a:xfrm>
          <a:prstGeom prst="rect">
            <a:avLst/>
          </a:prstGeom>
        </p:spPr>
      </p:pic>
      <p:pic>
        <p:nvPicPr>
          <p:cNvPr id="18" name="2023 Nature, Lorach et al, Walking naturally after spinal cord injury using a brain–spine interface - SupplementaryVideo2 - cut (gait rehabilitation)">
            <a:hlinkClick r:id="" action="ppaction://media"/>
            <a:hlinkHover r:id="" action="ppaction://ole?verb=0"/>
            <a:extLst>
              <a:ext uri="{FF2B5EF4-FFF2-40B4-BE49-F238E27FC236}">
                <a16:creationId xmlns:a16="http://schemas.microsoft.com/office/drawing/2014/main" id="{A133E2A9-0629-B1B5-2707-791F9C6C5426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56491" y="3962964"/>
            <a:ext cx="3898783" cy="2285047"/>
          </a:xfrm>
          <a:prstGeom prst="rect">
            <a:avLst/>
          </a:prstGeom>
        </p:spPr>
      </p:pic>
      <p:sp>
        <p:nvSpPr>
          <p:cNvPr id="20" name="Text 0">
            <a:extLst>
              <a:ext uri="{FF2B5EF4-FFF2-40B4-BE49-F238E27FC236}">
                <a16:creationId xmlns:a16="http://schemas.microsoft.com/office/drawing/2014/main" id="{69A75037-8140-D7AF-3BBA-7C115C4BB5E3}"/>
              </a:ext>
            </a:extLst>
          </p:cNvPr>
          <p:cNvSpPr txBox="1"/>
          <p:nvPr/>
        </p:nvSpPr>
        <p:spPr>
          <a:xfrm>
            <a:off x="594360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8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Today, the brain can become an interface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5805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1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21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75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3963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71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1123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972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 mute="1">
                <p:cTn id="36" repeatCount="indefinite" fill="remove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 mute="1">
                <p:cTn id="37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 mute="1">
                <p:cTn id="38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video>
              <p:cMediaNode vol="80000" mute="1">
                <p:cTn id="39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2A85AAE-FEDE-7E9E-1E98-747C563AE482}"/>
              </a:ext>
            </a:extLst>
          </p:cNvPr>
          <p:cNvSpPr txBox="1"/>
          <p:nvPr/>
        </p:nvSpPr>
        <p:spPr>
          <a:xfrm>
            <a:off x="609600" y="2768600"/>
            <a:ext cx="10972800" cy="32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3200" b="1" dirty="0">
              <a:solidFill>
                <a:srgbClr val="F5FAFF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But more importantly…</a:t>
            </a:r>
          </a:p>
          <a:p>
            <a:pPr marL="0" indent="0" algn="ctr">
              <a:buNone/>
            </a:pPr>
            <a:r>
              <a:rPr lang="en-US" sz="4700" b="1" u="sng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listening</a:t>
            </a:r>
            <a:r>
              <a:rPr lang="en-US" sz="47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is not the same as </a:t>
            </a:r>
            <a:r>
              <a:rPr lang="en-US" sz="4700" b="1" u="sng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understanding</a:t>
            </a:r>
            <a:r>
              <a:rPr lang="en-US" sz="47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4700" dirty="0"/>
          </a:p>
        </p:txBody>
      </p:sp>
      <p:sp>
        <p:nvSpPr>
          <p:cNvPr id="3" name="CustomShape 3">
            <a:extLst>
              <a:ext uri="{FF2B5EF4-FFF2-40B4-BE49-F238E27FC236}">
                <a16:creationId xmlns:a16="http://schemas.microsoft.com/office/drawing/2014/main" id="{8B045578-C66D-0DDF-436A-1DAAAB6FCFC4}"/>
              </a:ext>
            </a:extLst>
          </p:cNvPr>
          <p:cNvSpPr/>
          <p:nvPr/>
        </p:nvSpPr>
        <p:spPr>
          <a:xfrm>
            <a:off x="3270250" y="1007054"/>
            <a:ext cx="5651500" cy="24219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 algn="ctr">
              <a:lnSpc>
                <a:spcPct val="100000"/>
              </a:lnSpc>
              <a:buClr>
                <a:srgbClr val="00FF00"/>
              </a:buClr>
            </a:pPr>
            <a:r>
              <a:rPr lang="en-US" sz="2400" b="1" strike="noStrike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What is missing?</a:t>
            </a:r>
          </a:p>
          <a:p>
            <a:pPr marL="360" algn="ctr">
              <a:lnSpc>
                <a:spcPct val="100000"/>
              </a:lnSpc>
              <a:buClr>
                <a:srgbClr val="00FF00"/>
              </a:buClr>
            </a:pPr>
            <a:r>
              <a:rPr lang="en-US" sz="3200" b="1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Convenience</a:t>
            </a:r>
            <a:endParaRPr lang="en-US" sz="3200" b="0" strike="noStrike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 algn="ctr">
              <a:lnSpc>
                <a:spcPct val="100000"/>
              </a:lnSpc>
              <a:buClr>
                <a:srgbClr val="00FF00"/>
              </a:buClr>
            </a:pPr>
            <a:r>
              <a:rPr lang="en-US" sz="3200" b="1" strike="noStrike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Safety</a:t>
            </a:r>
          </a:p>
          <a:p>
            <a:pPr marL="360" algn="ctr">
              <a:lnSpc>
                <a:spcPct val="100000"/>
              </a:lnSpc>
              <a:buClr>
                <a:srgbClr val="00FF00"/>
              </a:buClr>
            </a:pPr>
            <a:r>
              <a:rPr lang="en-US" sz="32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Privacy</a:t>
            </a:r>
            <a:endParaRPr lang="en-US" sz="3200" b="0" strike="noStrike" spc="-1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209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7838001-8933-6DDB-19CB-08EF7BB3B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0800" y="20191"/>
            <a:ext cx="4191000" cy="6817617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04088" y="2665476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5700" b="1" dirty="0">
                <a:solidFill>
                  <a:srgbClr val="FF66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in 7</a:t>
            </a:r>
            <a:endParaRPr lang="en-US" sz="5700" dirty="0"/>
          </a:p>
        </p:txBody>
      </p:sp>
      <p:sp>
        <p:nvSpPr>
          <p:cNvPr id="5" name="Text 2"/>
          <p:cNvSpPr txBox="1"/>
          <p:nvPr/>
        </p:nvSpPr>
        <p:spPr>
          <a:xfrm>
            <a:off x="758952" y="3735324"/>
            <a:ext cx="4343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people worldwide live with</a:t>
            </a:r>
            <a:endParaRPr lang="en-US" sz="2100" dirty="0"/>
          </a:p>
          <a:p>
            <a:pPr marL="0" indent="0" algn="l">
              <a:buNone/>
            </a:pPr>
            <a:r>
              <a:rPr lang="en-US" sz="21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mental ailment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713232" y="74066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B4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signal is distributed.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713232" y="1179576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meaning lives in the network.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758952" y="489566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91A7B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· 2023 estimate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-558800" y="5678424"/>
            <a:ext cx="8686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 we recognize a multi-region brain state?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8298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C21384-15B8-DD51-E9AF-203828B6EFF5}"/>
              </a:ext>
            </a:extLst>
          </p:cNvPr>
          <p:cNvSpPr txBox="1"/>
          <p:nvPr/>
        </p:nvSpPr>
        <p:spPr>
          <a:xfrm>
            <a:off x="1409700" y="-2451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brain signals → Inter-regional brain networks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053328" y="3533156"/>
            <a:ext cx="457200" cy="438912"/>
          </a:xfrm>
          <a:prstGeom prst="chevron">
            <a:avLst/>
          </a:prstGeom>
          <a:solidFill>
            <a:srgbClr val="FFB44A"/>
          </a:solidFill>
          <a:ln w="12700">
            <a:solidFill>
              <a:srgbClr val="FFB44A"/>
            </a:solidFill>
            <a:prstDash val="solid"/>
          </a:ln>
        </p:spPr>
        <p:txBody>
          <a:bodyPr/>
          <a:lstStyle/>
          <a:p>
            <a:endParaRPr lang="en-CH"/>
          </a:p>
        </p:txBody>
      </p:sp>
      <p:sp>
        <p:nvSpPr>
          <p:cNvPr id="6" name="Shape 3"/>
          <p:cNvSpPr/>
          <p:nvPr/>
        </p:nvSpPr>
        <p:spPr>
          <a:xfrm>
            <a:off x="6629400" y="1585484"/>
            <a:ext cx="4892040" cy="4343400"/>
          </a:xfrm>
          <a:prstGeom prst="roundRect">
            <a:avLst>
              <a:gd name="adj" fmla="val 3158"/>
            </a:avLst>
          </a:prstGeom>
          <a:solidFill>
            <a:srgbClr val="0B1A29"/>
          </a:solidFill>
          <a:ln w="12700">
            <a:solidFill>
              <a:srgbClr val="28445A"/>
            </a:solidFill>
            <a:prstDash val="solid"/>
          </a:ln>
        </p:spPr>
        <p:txBody>
          <a:bodyPr/>
          <a:lstStyle/>
          <a:p>
            <a:endParaRPr lang="en-CH"/>
          </a:p>
        </p:txBody>
      </p:sp>
      <p:sp>
        <p:nvSpPr>
          <p:cNvPr id="7" name="Text 4"/>
          <p:cNvSpPr txBox="1"/>
          <p:nvPr/>
        </p:nvSpPr>
        <p:spPr>
          <a:xfrm>
            <a:off x="7040880" y="1750076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B4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TRANSFORMER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7040880" y="2130888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learns relationships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7040880" y="2465980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91A7B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across channels · regions · time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6880860" y="5238512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6E0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Connectivity becomes a biomarker.</a:t>
            </a:r>
            <a:endParaRPr lang="en-US" sz="20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8298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B19D6EA-5A5F-9BC7-FB34-4AFC7B1B851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7140" y="1109996"/>
            <a:ext cx="5525020" cy="538580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CB3D9F0-580F-E787-9589-7F19148D5B68}"/>
              </a:ext>
            </a:extLst>
          </p:cNvPr>
          <p:cNvGrpSpPr/>
          <p:nvPr/>
        </p:nvGrpSpPr>
        <p:grpSpPr>
          <a:xfrm>
            <a:off x="6858000" y="2810854"/>
            <a:ext cx="4663440" cy="2269843"/>
            <a:chOff x="6858000" y="2810854"/>
            <a:chExt cx="4663440" cy="2269843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88AA7141-50A5-C37A-5E96-E9AADA707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719" t="12045" r="-2777" b="7102"/>
            <a:stretch>
              <a:fillRect/>
            </a:stretch>
          </p:blipFill>
          <p:spPr>
            <a:xfrm>
              <a:off x="6858000" y="2896648"/>
              <a:ext cx="4663440" cy="2184049"/>
            </a:xfrm>
            <a:prstGeom prst="rect">
              <a:avLst/>
            </a:prstGeom>
          </p:spPr>
        </p:pic>
        <p:sp>
          <p:nvSpPr>
            <p:cNvPr id="3" name="Shape 3">
              <a:extLst>
                <a:ext uri="{FF2B5EF4-FFF2-40B4-BE49-F238E27FC236}">
                  <a16:creationId xmlns:a16="http://schemas.microsoft.com/office/drawing/2014/main" id="{A241F924-2771-B2B3-064D-5BC756857BF3}"/>
                </a:ext>
              </a:extLst>
            </p:cNvPr>
            <p:cNvSpPr/>
            <p:nvPr/>
          </p:nvSpPr>
          <p:spPr>
            <a:xfrm>
              <a:off x="7924800" y="2810854"/>
              <a:ext cx="2948782" cy="199587"/>
            </a:xfrm>
            <a:prstGeom prst="roundRect">
              <a:avLst>
                <a:gd name="adj" fmla="val 3158"/>
              </a:avLst>
            </a:prstGeom>
            <a:solidFill>
              <a:srgbClr val="0B1A29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CH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Powerful AI is useful only if it can live with the brain.</a:t>
            </a:r>
            <a:endParaRPr lang="en-US" sz="2700" dirty="0"/>
          </a:p>
        </p:txBody>
      </p:sp>
      <p:pic>
        <p:nvPicPr>
          <p:cNvPr id="4" name="Image 1" descr="/mnt/data/2400x19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972" y="1234440"/>
            <a:ext cx="4554728" cy="3643782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6656832" y="4956048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B4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MY RESEARCH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656832" y="5285232"/>
            <a:ext cx="5065776" cy="79105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Transformer intelligence,</a:t>
            </a:r>
            <a:endParaRPr lang="en-US" sz="2400" dirty="0"/>
          </a:p>
          <a:p>
            <a:pPr marL="0" indent="0" algn="l">
              <a:buNone/>
            </a:pPr>
            <a:r>
              <a:rPr lang="en-US" sz="24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compressed into an ASIC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6656832" y="607629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91A7B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 power  ·  real-time  ·  on-device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8298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E1EFB-419B-C926-9BA0-13040F71D502}"/>
              </a:ext>
            </a:extLst>
          </p:cNvPr>
          <p:cNvGrpSpPr/>
          <p:nvPr/>
        </p:nvGrpSpPr>
        <p:grpSpPr>
          <a:xfrm>
            <a:off x="469392" y="1234440"/>
            <a:ext cx="6164580" cy="4615727"/>
            <a:chOff x="469392" y="1234440"/>
            <a:chExt cx="6164580" cy="4615727"/>
          </a:xfrm>
        </p:grpSpPr>
        <p:pic>
          <p:nvPicPr>
            <p:cNvPr id="3" name="Image 0" descr="/mnt/data/2400x1600_2.jpg"/>
            <p:cNvPicPr>
              <a:picLocks noChangeAspect="1"/>
            </p:cNvPicPr>
            <p:nvPr/>
          </p:nvPicPr>
          <p:blipFill>
            <a:blip r:embed="rId4"/>
            <a:srcRect l="6949"/>
            <a:stretch>
              <a:fillRect/>
            </a:stretch>
          </p:blipFill>
          <p:spPr>
            <a:xfrm>
              <a:off x="469392" y="1234440"/>
              <a:ext cx="6164580" cy="461572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98CAF5D-46AE-61A5-D48D-E6155ABF5E7B}"/>
                </a:ext>
              </a:extLst>
            </p:cNvPr>
            <p:cNvSpPr txBox="1"/>
            <p:nvPr/>
          </p:nvSpPr>
          <p:spPr>
            <a:xfrm>
              <a:off x="469392" y="5542390"/>
              <a:ext cx="46604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1">
                      <a:lumMod val="75000"/>
                    </a:schemeClr>
                  </a:solidFill>
                </a:rPr>
                <a:t>INL’s LogSync ASIC for Brain region connectivity extraction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572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understanding the brain… to responding to it.</a:t>
            </a:r>
            <a:endParaRPr lang="en-US" sz="2800" dirty="0"/>
          </a:p>
        </p:txBody>
      </p:sp>
      <p:sp>
        <p:nvSpPr>
          <p:cNvPr id="22" name="Text 20"/>
          <p:cNvSpPr txBox="1"/>
          <p:nvPr/>
        </p:nvSpPr>
        <p:spPr>
          <a:xfrm>
            <a:off x="1037823" y="5541843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5F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My PhD research: building the intelligence that closes the BCI loop.</a:t>
            </a:r>
            <a:endParaRPr lang="en-US" sz="2500" dirty="0"/>
          </a:p>
        </p:txBody>
      </p:sp>
      <p:sp>
        <p:nvSpPr>
          <p:cNvPr id="23" name="Text 21"/>
          <p:cNvSpPr txBox="1"/>
          <p:nvPr/>
        </p:nvSpPr>
        <p:spPr>
          <a:xfrm>
            <a:off x="1083543" y="5978433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91A7B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the network.  Recognize the state.  Intervene at the right moment.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8298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981C03-7556-C4E6-BBA6-3494BB1544DA}"/>
              </a:ext>
            </a:extLst>
          </p:cNvPr>
          <p:cNvGrpSpPr/>
          <p:nvPr/>
        </p:nvGrpSpPr>
        <p:grpSpPr>
          <a:xfrm>
            <a:off x="915503" y="1132765"/>
            <a:ext cx="10324992" cy="3818783"/>
            <a:chOff x="915503" y="1132765"/>
            <a:chExt cx="10324992" cy="381878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85321A8-CF3F-C70F-F96B-0697141C6C00}"/>
                </a:ext>
              </a:extLst>
            </p:cNvPr>
            <p:cNvGrpSpPr/>
            <p:nvPr/>
          </p:nvGrpSpPr>
          <p:grpSpPr>
            <a:xfrm>
              <a:off x="5330423" y="1364052"/>
              <a:ext cx="5910072" cy="3511296"/>
              <a:chOff x="3855720" y="1371600"/>
              <a:chExt cx="5910072" cy="3511296"/>
            </a:xfrm>
          </p:grpSpPr>
          <p:sp>
            <p:nvSpPr>
              <p:cNvPr id="3" name="Shape 1"/>
              <p:cNvSpPr/>
              <p:nvPr/>
            </p:nvSpPr>
            <p:spPr>
              <a:xfrm>
                <a:off x="3855720" y="1371600"/>
                <a:ext cx="2240280" cy="1417320"/>
              </a:xfrm>
              <a:prstGeom prst="roundRect">
                <a:avLst>
                  <a:gd name="adj" fmla="val 9032"/>
                </a:avLst>
              </a:prstGeom>
              <a:solidFill>
                <a:srgbClr val="0C1C2A"/>
              </a:solidFill>
              <a:ln w="25400">
                <a:solidFill>
                  <a:srgbClr val="39D0FF"/>
                </a:solidFill>
                <a:prstDash val="solid"/>
              </a:ln>
            </p:spPr>
            <p:txBody>
              <a:bodyPr/>
              <a:lstStyle/>
              <a:p>
                <a:endParaRPr lang="en-CH"/>
              </a:p>
            </p:txBody>
          </p:sp>
          <p:sp>
            <p:nvSpPr>
              <p:cNvPr id="4" name="Text 2"/>
              <p:cNvSpPr txBox="1"/>
              <p:nvPr/>
            </p:nvSpPr>
            <p:spPr>
              <a:xfrm>
                <a:off x="3855720" y="1618488"/>
                <a:ext cx="224028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900" b="1" dirty="0">
                    <a:solidFill>
                      <a:srgbClr val="39D0FF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RECORD</a:t>
                </a:r>
                <a:endParaRPr lang="en-US" sz="1900" dirty="0"/>
              </a:p>
            </p:txBody>
          </p:sp>
          <p:sp>
            <p:nvSpPr>
              <p:cNvPr id="5" name="Text 3"/>
              <p:cNvSpPr txBox="1"/>
              <p:nvPr/>
            </p:nvSpPr>
            <p:spPr>
              <a:xfrm>
                <a:off x="3965448" y="2084832"/>
                <a:ext cx="2020824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dirty="0">
                    <a:solidFill>
                      <a:srgbClr val="91A7BB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neural signals</a:t>
                </a:r>
                <a:endParaRPr lang="en-US" sz="1600" dirty="0"/>
              </a:p>
            </p:txBody>
          </p:sp>
          <p:sp>
            <p:nvSpPr>
              <p:cNvPr id="6" name="Shape 4"/>
              <p:cNvSpPr/>
              <p:nvPr/>
            </p:nvSpPr>
            <p:spPr>
              <a:xfrm>
                <a:off x="6096000" y="2084832"/>
                <a:ext cx="411480" cy="0"/>
              </a:xfrm>
              <a:prstGeom prst="line">
                <a:avLst/>
              </a:prstGeom>
              <a:noFill/>
              <a:ln w="25400">
                <a:solidFill>
                  <a:schemeClr val="accent2">
                    <a:lumMod val="75000"/>
                  </a:schemeClr>
                </a:solidFill>
                <a:prstDash val="solid"/>
                <a:headEnd type="none"/>
                <a:tailEnd type="none"/>
              </a:ln>
            </p:spPr>
            <p:txBody>
              <a:bodyPr/>
              <a:lstStyle/>
              <a:p>
                <a:endParaRPr lang="en-CH"/>
              </a:p>
            </p:txBody>
          </p:sp>
          <p:sp>
            <p:nvSpPr>
              <p:cNvPr id="7" name="Shape 5"/>
              <p:cNvSpPr/>
              <p:nvPr/>
            </p:nvSpPr>
            <p:spPr>
              <a:xfrm>
                <a:off x="6507480" y="1371600"/>
                <a:ext cx="2240280" cy="1417320"/>
              </a:xfrm>
              <a:prstGeom prst="roundRect">
                <a:avLst>
                  <a:gd name="adj" fmla="val 9032"/>
                </a:avLst>
              </a:prstGeom>
              <a:solidFill>
                <a:srgbClr val="0C1C2A"/>
              </a:solidFill>
              <a:ln w="25400">
                <a:solidFill>
                  <a:srgbClr val="56E0B3"/>
                </a:solidFill>
                <a:prstDash val="solid"/>
              </a:ln>
            </p:spPr>
            <p:txBody>
              <a:bodyPr/>
              <a:lstStyle/>
              <a:p>
                <a:endParaRPr lang="en-CH"/>
              </a:p>
            </p:txBody>
          </p:sp>
          <p:sp>
            <p:nvSpPr>
              <p:cNvPr id="8" name="Text 6"/>
              <p:cNvSpPr txBox="1"/>
              <p:nvPr/>
            </p:nvSpPr>
            <p:spPr>
              <a:xfrm>
                <a:off x="6507480" y="1618488"/>
                <a:ext cx="224028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900" b="1" dirty="0">
                    <a:solidFill>
                      <a:srgbClr val="56E0B3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CONNECT</a:t>
                </a:r>
                <a:endParaRPr lang="en-US" sz="1900" dirty="0"/>
              </a:p>
            </p:txBody>
          </p:sp>
          <p:sp>
            <p:nvSpPr>
              <p:cNvPr id="9" name="Text 7"/>
              <p:cNvSpPr txBox="1"/>
              <p:nvPr/>
            </p:nvSpPr>
            <p:spPr>
              <a:xfrm>
                <a:off x="6617208" y="2084832"/>
                <a:ext cx="2020824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dirty="0">
                    <a:solidFill>
                      <a:srgbClr val="91A7BB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network biomarkers</a:t>
                </a:r>
                <a:endParaRPr lang="en-US" sz="1600" dirty="0"/>
              </a:p>
            </p:txBody>
          </p:sp>
          <p:sp>
            <p:nvSpPr>
              <p:cNvPr id="10" name="Shape 8"/>
              <p:cNvSpPr/>
              <p:nvPr/>
            </p:nvSpPr>
            <p:spPr>
              <a:xfrm>
                <a:off x="6096000" y="4144557"/>
                <a:ext cx="411480" cy="2244"/>
              </a:xfrm>
              <a:prstGeom prst="line">
                <a:avLst/>
              </a:prstGeom>
              <a:noFill/>
              <a:ln w="25400">
                <a:solidFill>
                  <a:schemeClr val="accent2">
                    <a:lumMod val="75000"/>
                  </a:schemeClr>
                </a:solidFill>
                <a:prstDash val="solid"/>
                <a:headEnd type="none"/>
                <a:tailEnd type="none"/>
              </a:ln>
            </p:spPr>
            <p:txBody>
              <a:bodyPr/>
              <a:lstStyle/>
              <a:p>
                <a:endParaRPr lang="en-CH"/>
              </a:p>
            </p:txBody>
          </p:sp>
          <p:sp>
            <p:nvSpPr>
              <p:cNvPr id="11" name="Shape 9"/>
              <p:cNvSpPr/>
              <p:nvPr/>
            </p:nvSpPr>
            <p:spPr>
              <a:xfrm>
                <a:off x="6507480" y="3455415"/>
                <a:ext cx="2240280" cy="1417320"/>
              </a:xfrm>
              <a:prstGeom prst="roundRect">
                <a:avLst>
                  <a:gd name="adj" fmla="val 9032"/>
                </a:avLst>
              </a:prstGeom>
              <a:solidFill>
                <a:srgbClr val="0C1C2A"/>
              </a:solidFill>
              <a:ln w="25400">
                <a:solidFill>
                  <a:srgbClr val="FFB44A"/>
                </a:solidFill>
                <a:prstDash val="solid"/>
              </a:ln>
            </p:spPr>
            <p:txBody>
              <a:bodyPr/>
              <a:lstStyle/>
              <a:p>
                <a:endParaRPr lang="en-CH"/>
              </a:p>
            </p:txBody>
          </p:sp>
          <p:sp>
            <p:nvSpPr>
              <p:cNvPr id="12" name="Text 10"/>
              <p:cNvSpPr txBox="1"/>
              <p:nvPr/>
            </p:nvSpPr>
            <p:spPr>
              <a:xfrm>
                <a:off x="6507480" y="3702303"/>
                <a:ext cx="224028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900" b="1" dirty="0">
                    <a:solidFill>
                      <a:srgbClr val="FFB44A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UNDERSTAND</a:t>
                </a:r>
                <a:endParaRPr lang="en-US" sz="1900" dirty="0"/>
              </a:p>
            </p:txBody>
          </p:sp>
          <p:sp>
            <p:nvSpPr>
              <p:cNvPr id="13" name="Text 11"/>
              <p:cNvSpPr txBox="1"/>
              <p:nvPr/>
            </p:nvSpPr>
            <p:spPr>
              <a:xfrm>
                <a:off x="6617208" y="4168647"/>
                <a:ext cx="2020824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dirty="0">
                    <a:solidFill>
                      <a:srgbClr val="91A7BB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transformer AI</a:t>
                </a:r>
                <a:endParaRPr lang="en-US" sz="1600" dirty="0"/>
              </a:p>
            </p:txBody>
          </p:sp>
          <p:sp>
            <p:nvSpPr>
              <p:cNvPr id="14" name="Shape 12"/>
              <p:cNvSpPr/>
              <p:nvPr/>
            </p:nvSpPr>
            <p:spPr>
              <a:xfrm>
                <a:off x="8747760" y="2073656"/>
                <a:ext cx="873760" cy="11176"/>
              </a:xfrm>
              <a:prstGeom prst="line">
                <a:avLst/>
              </a:prstGeom>
              <a:noFill/>
              <a:ln w="25400">
                <a:solidFill>
                  <a:schemeClr val="accent2">
                    <a:lumMod val="75000"/>
                  </a:schemeClr>
                </a:solidFill>
                <a:prstDash val="solid"/>
                <a:headEnd type="none"/>
                <a:tailEnd type="none"/>
              </a:ln>
            </p:spPr>
            <p:txBody>
              <a:bodyPr/>
              <a:lstStyle/>
              <a:p>
                <a:endParaRPr lang="en-CH"/>
              </a:p>
            </p:txBody>
          </p:sp>
          <p:sp>
            <p:nvSpPr>
              <p:cNvPr id="15" name="Shape 13"/>
              <p:cNvSpPr/>
              <p:nvPr/>
            </p:nvSpPr>
            <p:spPr>
              <a:xfrm>
                <a:off x="3855720" y="3465576"/>
                <a:ext cx="2240280" cy="1417320"/>
              </a:xfrm>
              <a:prstGeom prst="roundRect">
                <a:avLst>
                  <a:gd name="adj" fmla="val 9032"/>
                </a:avLst>
              </a:prstGeom>
              <a:solidFill>
                <a:srgbClr val="0C1C2A"/>
              </a:solidFill>
              <a:ln w="25400">
                <a:solidFill>
                  <a:srgbClr val="FF667A"/>
                </a:solidFill>
                <a:prstDash val="solid"/>
              </a:ln>
            </p:spPr>
            <p:txBody>
              <a:bodyPr/>
              <a:lstStyle/>
              <a:p>
                <a:endParaRPr lang="en-CH"/>
              </a:p>
            </p:txBody>
          </p:sp>
          <p:sp>
            <p:nvSpPr>
              <p:cNvPr id="16" name="Text 14"/>
              <p:cNvSpPr txBox="1"/>
              <p:nvPr/>
            </p:nvSpPr>
            <p:spPr>
              <a:xfrm>
                <a:off x="3855720" y="3712464"/>
                <a:ext cx="224028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900" b="1" dirty="0">
                    <a:solidFill>
                      <a:srgbClr val="FF667A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RESPOND</a:t>
                </a:r>
                <a:endParaRPr lang="en-US" sz="1900" dirty="0"/>
              </a:p>
            </p:txBody>
          </p:sp>
          <p:sp>
            <p:nvSpPr>
              <p:cNvPr id="17" name="Text 15"/>
              <p:cNvSpPr txBox="1"/>
              <p:nvPr/>
            </p:nvSpPr>
            <p:spPr>
              <a:xfrm>
                <a:off x="3965448" y="4178808"/>
                <a:ext cx="2020824" cy="2743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dirty="0">
                    <a:solidFill>
                      <a:srgbClr val="91A7BB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neuromodulation</a:t>
                </a:r>
                <a:endParaRPr lang="en-US" sz="1600" dirty="0"/>
              </a:p>
            </p:txBody>
          </p:sp>
          <p:sp>
            <p:nvSpPr>
              <p:cNvPr id="19" name="Shape 17"/>
              <p:cNvSpPr/>
              <p:nvPr/>
            </p:nvSpPr>
            <p:spPr>
              <a:xfrm>
                <a:off x="9765792" y="4114800"/>
                <a:ext cx="0" cy="0"/>
              </a:xfrm>
              <a:prstGeom prst="line">
                <a:avLst/>
              </a:prstGeom>
              <a:noFill/>
              <a:ln w="25400">
                <a:solidFill>
                  <a:srgbClr val="38576D"/>
                </a:solidFill>
                <a:prstDash val="solid"/>
                <a:headEnd type="none"/>
                <a:tailEnd type="none"/>
              </a:ln>
            </p:spPr>
            <p:txBody>
              <a:bodyPr/>
              <a:lstStyle/>
              <a:p>
                <a:endParaRPr lang="en-CH"/>
              </a:p>
            </p:txBody>
          </p:sp>
          <p:sp>
            <p:nvSpPr>
              <p:cNvPr id="20" name="Shape 18"/>
              <p:cNvSpPr/>
              <p:nvPr/>
            </p:nvSpPr>
            <p:spPr>
              <a:xfrm>
                <a:off x="4980432" y="3657600"/>
                <a:ext cx="0" cy="0"/>
              </a:xfrm>
              <a:prstGeom prst="line">
                <a:avLst/>
              </a:prstGeom>
              <a:noFill/>
              <a:ln w="25400">
                <a:solidFill>
                  <a:srgbClr val="38576D"/>
                </a:solidFill>
                <a:prstDash val="solid"/>
                <a:headEnd type="none"/>
                <a:tailEnd type="none"/>
              </a:ln>
            </p:spPr>
            <p:txBody>
              <a:bodyPr/>
              <a:lstStyle/>
              <a:p>
                <a:endParaRPr lang="en-CH"/>
              </a:p>
            </p:txBody>
          </p:sp>
          <p:sp>
            <p:nvSpPr>
              <p:cNvPr id="21" name="Text 19"/>
              <p:cNvSpPr txBox="1"/>
              <p:nvPr/>
            </p:nvSpPr>
            <p:spPr>
              <a:xfrm>
                <a:off x="5067300" y="2906775"/>
                <a:ext cx="256032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solidFill>
                      <a:srgbClr val="39D0FF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CLOSED LOOP</a:t>
                </a:r>
                <a:endParaRPr lang="en-US" sz="1400" dirty="0"/>
              </a:p>
            </p:txBody>
          </p:sp>
          <p:sp>
            <p:nvSpPr>
              <p:cNvPr id="24" name="Shape 12">
                <a:extLst>
                  <a:ext uri="{FF2B5EF4-FFF2-40B4-BE49-F238E27FC236}">
                    <a16:creationId xmlns:a16="http://schemas.microsoft.com/office/drawing/2014/main" id="{F9E00E8D-BED7-7A60-D29D-786D8FBF0BDE}"/>
                  </a:ext>
                </a:extLst>
              </p:cNvPr>
              <p:cNvSpPr/>
              <p:nvPr/>
            </p:nvSpPr>
            <p:spPr>
              <a:xfrm>
                <a:off x="8747760" y="4144557"/>
                <a:ext cx="873760" cy="11176"/>
              </a:xfrm>
              <a:prstGeom prst="line">
                <a:avLst/>
              </a:prstGeom>
              <a:noFill/>
              <a:ln w="25400">
                <a:solidFill>
                  <a:schemeClr val="accent2">
                    <a:lumMod val="75000"/>
                  </a:schemeClr>
                </a:solidFill>
                <a:prstDash val="solid"/>
                <a:headEnd type="none"/>
                <a:tailEnd type="none"/>
              </a:ln>
            </p:spPr>
            <p:txBody>
              <a:bodyPr/>
              <a:lstStyle/>
              <a:p>
                <a:endParaRPr lang="en-CH"/>
              </a:p>
            </p:txBody>
          </p:sp>
          <p:sp>
            <p:nvSpPr>
              <p:cNvPr id="26" name="Shape 12">
                <a:extLst>
                  <a:ext uri="{FF2B5EF4-FFF2-40B4-BE49-F238E27FC236}">
                    <a16:creationId xmlns:a16="http://schemas.microsoft.com/office/drawing/2014/main" id="{A86B7090-DE7D-B970-87A6-5BAB326E97E7}"/>
                  </a:ext>
                </a:extLst>
              </p:cNvPr>
              <p:cNvSpPr/>
              <p:nvPr/>
            </p:nvSpPr>
            <p:spPr>
              <a:xfrm flipV="1">
                <a:off x="9621520" y="2073654"/>
                <a:ext cx="0" cy="2094992"/>
              </a:xfrm>
              <a:prstGeom prst="line">
                <a:avLst/>
              </a:prstGeom>
              <a:noFill/>
              <a:ln w="25400">
                <a:solidFill>
                  <a:schemeClr val="accent2">
                    <a:lumMod val="75000"/>
                  </a:schemeClr>
                </a:solidFill>
                <a:prstDash val="solid"/>
                <a:headEnd type="none"/>
                <a:tailEnd type="none"/>
              </a:ln>
            </p:spPr>
            <p:txBody>
              <a:bodyPr/>
              <a:lstStyle/>
              <a:p>
                <a:endParaRPr lang="en-CH"/>
              </a:p>
            </p:txBody>
          </p:sp>
        </p:grp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AE0D7AC-7EC7-3EAD-350D-4352A3959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503" y="1132765"/>
              <a:ext cx="3294315" cy="3818783"/>
            </a:xfrm>
            <a:prstGeom prst="rect">
              <a:avLst/>
            </a:prstGeom>
          </p:spPr>
        </p:pic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10962086-8B05-62DA-0B23-206C5C0AE084}"/>
                </a:ext>
              </a:extLst>
            </p:cNvPr>
            <p:cNvCxnSpPr/>
            <p:nvPr/>
          </p:nvCxnSpPr>
          <p:spPr>
            <a:xfrm>
              <a:off x="4318000" y="2048906"/>
              <a:ext cx="1012423" cy="0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CD390E9-B7B9-9D52-CA3A-C8129EB510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18000" y="4148185"/>
              <a:ext cx="1012423" cy="0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275</Words>
  <Application>Microsoft Macintosh PowerPoint</Application>
  <PresentationFormat>Widescreen</PresentationFormat>
  <Paragraphs>63</Paragraphs>
  <Slides>7</Slides>
  <Notes>5</Notes>
  <HiddenSlides>0</HiddenSlides>
  <MMClips>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EPFL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Listening to the Brain to Healing It</dc:title>
  <dc:subject>3-minute PhD pitch</dc:subject>
  <dc:creator>Amitabh Yadav</dc:creator>
  <cp:lastModifiedBy>Amitabh Yadav</cp:lastModifiedBy>
  <cp:revision>11</cp:revision>
  <dcterms:created xsi:type="dcterms:W3CDTF">2026-10-30T14:12:06Z</dcterms:created>
  <dcterms:modified xsi:type="dcterms:W3CDTF">2026-10-30T23:09:25Z</dcterms:modified>
</cp:coreProperties>
</file>